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4"/>
  </p:notesMasterIdLst>
  <p:sldIdLst>
    <p:sldId id="28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300" r:id="rId14"/>
    <p:sldId id="267" r:id="rId15"/>
    <p:sldId id="285" r:id="rId16"/>
    <p:sldId id="268" r:id="rId17"/>
    <p:sldId id="269" r:id="rId18"/>
    <p:sldId id="270" r:id="rId19"/>
    <p:sldId id="271" r:id="rId20"/>
    <p:sldId id="286" r:id="rId21"/>
    <p:sldId id="272" r:id="rId22"/>
    <p:sldId id="287" r:id="rId23"/>
    <p:sldId id="273" r:id="rId24"/>
    <p:sldId id="293" r:id="rId25"/>
    <p:sldId id="274" r:id="rId26"/>
    <p:sldId id="294" r:id="rId27"/>
    <p:sldId id="275" r:id="rId28"/>
    <p:sldId id="295" r:id="rId29"/>
    <p:sldId id="276" r:id="rId30"/>
    <p:sldId id="288" r:id="rId31"/>
    <p:sldId id="277" r:id="rId32"/>
    <p:sldId id="278" r:id="rId33"/>
    <p:sldId id="279" r:id="rId34"/>
    <p:sldId id="280" r:id="rId35"/>
    <p:sldId id="292" r:id="rId36"/>
    <p:sldId id="281" r:id="rId37"/>
    <p:sldId id="282" r:id="rId38"/>
    <p:sldId id="283" r:id="rId39"/>
    <p:sldId id="289" r:id="rId40"/>
    <p:sldId id="290" r:id="rId41"/>
    <p:sldId id="291" r:id="rId42"/>
    <p:sldId id="296" r:id="rId43"/>
    <p:sldId id="297" r:id="rId44"/>
    <p:sldId id="298" r:id="rId45"/>
    <p:sldId id="299" r:id="rId46"/>
    <p:sldId id="301" r:id="rId47"/>
    <p:sldId id="302" r:id="rId48"/>
    <p:sldId id="303" r:id="rId49"/>
    <p:sldId id="304" r:id="rId50"/>
    <p:sldId id="305" r:id="rId51"/>
    <p:sldId id="306" r:id="rId52"/>
    <p:sldId id="307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1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737D3-6425-3648-AB5D-87ADD8F8FD42}" type="datetimeFigureOut">
              <a:rPr lang="en-US" smtClean="0"/>
              <a:t>6/24/18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548C1B-5909-C345-B2D2-17FAAF40F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06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0891B-5B17-624F-A91B-919CF4DBD60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1559-E65B-D04E-907F-764B59DD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733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6382" y="461945"/>
            <a:ext cx="6546701" cy="1325563"/>
          </a:xfrm>
        </p:spPr>
        <p:txBody>
          <a:bodyPr/>
          <a:lstStyle/>
          <a:p>
            <a:pPr algn="ctr"/>
            <a:r>
              <a:rPr lang="en-US" dirty="0"/>
              <a:t>Q-Learning </a:t>
            </a: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0297" y="3583456"/>
            <a:ext cx="65467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 err="1" smtClean="0"/>
              <a:t>Abdeslam</a:t>
            </a:r>
            <a:r>
              <a:rPr lang="en-US" sz="1800" dirty="0" smtClean="0"/>
              <a:t> </a:t>
            </a:r>
            <a:r>
              <a:rPr lang="en-US" sz="1800" dirty="0" err="1" smtClean="0"/>
              <a:t>Boularias</a:t>
            </a:r>
            <a:endParaRPr lang="en-US" sz="1800" dirty="0" smtClean="0"/>
          </a:p>
          <a:p>
            <a:pPr algn="ctr"/>
            <a:r>
              <a:rPr lang="en-US" sz="1800" dirty="0" smtClean="0"/>
              <a:t>Rutgers University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4021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825" y="-377569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2444658" y="2778655"/>
            <a:ext cx="386168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0000"/>
                </a:solidFill>
                <a:latin typeface="Angsana New" charset="0"/>
                <a:ea typeface="Angsana New" charset="0"/>
                <a:cs typeface="Angsana New" charset="0"/>
              </a:rPr>
              <a:t>Wind effect!</a:t>
            </a:r>
            <a:endParaRPr lang="en-US" sz="8000" dirty="0">
              <a:solidFill>
                <a:srgbClr val="FF0000"/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57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267235" y="466422"/>
            <a:ext cx="2940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-</a:t>
            </a:r>
            <a:r>
              <a:rPr lang="en-US" dirty="0" smtClean="0">
                <a:solidFill>
                  <a:srgbClr val="FF0000"/>
                </a:solidFill>
              </a:rPr>
              <a:t>1+0.99*(-100)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 flipH="1">
            <a:off x="3694642" y="222300"/>
            <a:ext cx="693932" cy="614755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4662192" y="1081177"/>
            <a:ext cx="107550" cy="430854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3974974" y="990805"/>
            <a:ext cx="34775" cy="664570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829982" y="1598850"/>
            <a:ext cx="248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00B050"/>
                </a:solidFill>
              </a:rPr>
              <a:t>Constant discount factor</a:t>
            </a:r>
            <a:endParaRPr lang="en-US" sz="1400" i="1" dirty="0">
              <a:solidFill>
                <a:srgbClr val="00B05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305" y="4812493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1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825" y="-377569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305" y="4812493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8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3825" y="-377569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This is a terminal state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. Take me back to the start</a:t>
            </a:r>
          </a:p>
        </p:txBody>
      </p:sp>
    </p:spTree>
    <p:extLst>
      <p:ext uri="{BB962C8B-B14F-4D97-AF65-F5344CB8AC3E}">
        <p14:creationId xmlns:p14="http://schemas.microsoft.com/office/powerpoint/2010/main" val="92413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3" y="-320324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Restart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47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3" y="-320324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33963" y="1680788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{\displaystyle \epsilon }  </a:t>
            </a:r>
            <a:endParaRPr kumimoji="0" lang="x-none" altLang="x-none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AutoShape 2" descr="epsilon 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8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5" y="1533823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2445" y="6101759"/>
            <a:ext cx="886766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Observe the collected immediate reward as well as the next state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73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5" y="1533823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8822" y="4587289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5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5" y="1533823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34064" y="3430323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00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123" y="3134522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8822" y="4587289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13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1" y="-266031"/>
            <a:ext cx="2285779" cy="228577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7072" y="1819693"/>
            <a:ext cx="8862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Agent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67640" y="3563168"/>
            <a:ext cx="2676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Highly rewarding region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11615" y="1819693"/>
            <a:ext cx="31266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</a:rPr>
              <a:t>Highly punishing region</a:t>
            </a:r>
            <a:endParaRPr lang="en-US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21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123" y="3134522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033" y="3755068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83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981" y="3221040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981" y="3221040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7187" y="3705167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9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426" y="3372974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426" y="3372974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035569">
            <a:off x="4475249" y="2487337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9277" y="1536151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41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9277" y="1536151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1566" y="2318661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7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4492" y="1651096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57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4492" y="1651096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This is a terminal state.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Take me back to the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start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54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3591" y="-206005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Restart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65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1" y="-266031"/>
            <a:ext cx="2285779" cy="228577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Discretize the state space into regions and define a reward for each region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04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3591" y="-206005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48877" y="1690877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46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100" y="1748566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2445" y="6101759"/>
            <a:ext cx="886766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Observe the collected immediate reward as well as the next state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0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51428" y="-43335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51591" y="303554"/>
            <a:ext cx="35484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,go↓)= 0.2*(-1)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</a:rPr>
              <a:t>                     +0.8*(-1+0.99*0)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571519" y="1461998"/>
            <a:ext cx="248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00B050"/>
                </a:solidFill>
              </a:rPr>
              <a:t>Constant discount factor</a:t>
            </a:r>
            <a:endParaRPr lang="en-US" sz="1400" i="1" dirty="0">
              <a:solidFill>
                <a:srgbClr val="00B050"/>
              </a:solidFill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 flipH="1">
            <a:off x="2188394" y="237111"/>
            <a:ext cx="95751" cy="790143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2475839" y="1179654"/>
            <a:ext cx="12884" cy="362279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2198372" y="1145513"/>
            <a:ext cx="706693" cy="1366246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 rot="16200000">
            <a:off x="1496774" y="2434163"/>
            <a:ext cx="12012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B050"/>
                </a:solidFill>
                <a:latin typeface="Arial Narrow" charset="0"/>
                <a:ea typeface="Arial Narrow" charset="0"/>
                <a:cs typeface="Arial Narrow" charset="0"/>
              </a:rPr>
              <a:t>max</a:t>
            </a:r>
            <a:endParaRPr lang="en-US" sz="3200" b="1" dirty="0">
              <a:solidFill>
                <a:srgbClr val="00B050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cxnSp>
        <p:nvCxnSpPr>
          <p:cNvPr id="73" name="Straight Connector 72"/>
          <p:cNvCxnSpPr/>
          <p:nvPr/>
        </p:nvCxnSpPr>
        <p:spPr>
          <a:xfrm>
            <a:off x="1408754" y="2450844"/>
            <a:ext cx="623316" cy="275706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400258" y="3142804"/>
            <a:ext cx="619367" cy="158160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427376" y="2988259"/>
            <a:ext cx="575806" cy="25223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1617617" y="2728763"/>
            <a:ext cx="414453" cy="159979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1986607" y="487705"/>
            <a:ext cx="3579" cy="259103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1278487" y="242103"/>
            <a:ext cx="1053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smtClean="0">
                <a:solidFill>
                  <a:srgbClr val="00B050"/>
                </a:solidFill>
              </a:rPr>
              <a:t>Old Q-value</a:t>
            </a:r>
            <a:endParaRPr lang="en-US" sz="1400" i="1" dirty="0">
              <a:solidFill>
                <a:srgbClr val="00B050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V="1">
            <a:off x="1212953" y="1217880"/>
            <a:ext cx="308194" cy="270255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178776" y="1409170"/>
            <a:ext cx="1479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smtClean="0">
                <a:solidFill>
                  <a:srgbClr val="00B050"/>
                </a:solidFill>
              </a:rPr>
              <a:t>Learning rate</a:t>
            </a:r>
            <a:endParaRPr lang="en-US" sz="1400" i="1" dirty="0">
              <a:solidFill>
                <a:srgbClr val="00B05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17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100" y="1748566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383" y="2331214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32445" y="6101759"/>
            <a:ext cx="886766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It’s just a coincidence that the value remained the same after updating it.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63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3249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</a:t>
            </a:r>
            <a:r>
              <a:rPr lang="en-US" sz="2000" b="1" dirty="0">
                <a:solidFill>
                  <a:schemeClr val="tx2"/>
                </a:solidFill>
              </a:rPr>
              <a:t>0.2*(-1)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      </a:t>
            </a:r>
            <a:r>
              <a:rPr lang="en-US" sz="2000" b="1" dirty="0" smtClean="0">
                <a:solidFill>
                  <a:schemeClr val="tx2"/>
                </a:solidFill>
              </a:rPr>
              <a:t>+</a:t>
            </a:r>
            <a:r>
              <a:rPr lang="en-US" sz="2000" b="1" dirty="0">
                <a:solidFill>
                  <a:schemeClr val="tx2"/>
                </a:solidFill>
              </a:rPr>
              <a:t>0.8*(-1+0.99*0)</a:t>
            </a:r>
          </a:p>
          <a:p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333" y="1600039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68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333" y="1600039"/>
            <a:ext cx="2285779" cy="2285779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463504" y="3413665"/>
            <a:ext cx="2219770" cy="116756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71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02211" y="2019140"/>
            <a:ext cx="386168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0000"/>
                </a:solidFill>
                <a:latin typeface="Angsana New" charset="0"/>
                <a:ea typeface="Angsana New" charset="0"/>
                <a:cs typeface="Angsana New" charset="0"/>
              </a:rPr>
              <a:t>Wind effect!</a:t>
            </a:r>
            <a:endParaRPr lang="en-US" sz="8000" dirty="0">
              <a:solidFill>
                <a:srgbClr val="FF0000"/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513" y="1622998"/>
            <a:ext cx="2285779" cy="228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0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299497" y="2445439"/>
            <a:ext cx="3110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,go↓)=0.2*0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</a:rPr>
              <a:t>  +0.8*(-1+0.99*9.9)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9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513" y="1622998"/>
            <a:ext cx="2285779" cy="2285779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3213" y="2487760"/>
            <a:ext cx="2219770" cy="116756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66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0" y="2261848"/>
            <a:ext cx="201358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+9.9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510" y="3317399"/>
            <a:ext cx="2285779" cy="22857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602211" y="2019140"/>
            <a:ext cx="386168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0000"/>
                </a:solidFill>
                <a:latin typeface="Angsana New" charset="0"/>
                <a:ea typeface="Angsana New" charset="0"/>
                <a:cs typeface="Angsana New" charset="0"/>
              </a:rPr>
              <a:t>Wind effect!</a:t>
            </a:r>
            <a:endParaRPr lang="en-US" sz="8000" dirty="0">
              <a:solidFill>
                <a:srgbClr val="FF0000"/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1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181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Q(s</a:t>
            </a:r>
            <a:r>
              <a:rPr lang="en-US" baseline="-25000" smtClean="0">
                <a:solidFill>
                  <a:srgbClr val="FF0000"/>
                </a:solidFill>
              </a:rPr>
              <a:t>24</a:t>
            </a:r>
            <a:r>
              <a:rPr lang="en-US" smtClean="0">
                <a:solidFill>
                  <a:srgbClr val="FF0000"/>
                </a:solidFill>
              </a:rPr>
              <a:t>,anything)=10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51" y="-266031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Initialize the Q-value of each state-action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6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484217" y="2240307"/>
            <a:ext cx="24848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0.2*9.9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+0.8*(-1+0.99*0)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47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>
                <a:solidFill>
                  <a:schemeClr val="tx2"/>
                </a:solidFill>
              </a:rPr>
              <a:t>)= </a:t>
            </a:r>
            <a:r>
              <a:rPr lang="en-US" sz="2000" b="1" smtClean="0">
                <a:solidFill>
                  <a:schemeClr val="tx2"/>
                </a:solidFill>
              </a:rPr>
              <a:t>-1</a:t>
            </a:r>
            <a:endParaRPr lang="en-US" sz="2000" b="1" dirty="0" smtClean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510" y="3317399"/>
            <a:ext cx="2285779" cy="2285779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1289" y="4200906"/>
            <a:ext cx="2219770" cy="116756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7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529" y="3286870"/>
            <a:ext cx="2285779" cy="2285779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53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529" y="3286870"/>
            <a:ext cx="2285779" cy="2285779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6637045" y="2425074"/>
            <a:ext cx="2219770" cy="116756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65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848436" y="3978493"/>
            <a:ext cx="2120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0.2*0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+0.8*(-1+0.99*10)</a:t>
            </a:r>
            <a:endParaRPr lang="en-US" sz="2000" b="1" dirty="0">
              <a:solidFill>
                <a:srgbClr val="44546A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9157" y="1644329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0.8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7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9157" y="1644329"/>
            <a:ext cx="2285779" cy="2285779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This is a terminal state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.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Take me back to the start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22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99" y="-265152"/>
            <a:ext cx="2285779" cy="2285779"/>
          </a:xfrm>
          <a:prstGeom prst="rect">
            <a:avLst/>
          </a:prstGeom>
        </p:spPr>
      </p:pic>
      <p:sp>
        <p:nvSpPr>
          <p:cNvPr id="60" name="TextBox 59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Restart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79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99" y="-265152"/>
            <a:ext cx="2285779" cy="2285779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6232" y="797894"/>
            <a:ext cx="2219770" cy="1167561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78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28163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)=0.3*(-1)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+0.7*(-1+0.99*0)=-1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867" y="-415088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0.7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29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867" y="-415088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302762" y="1701403"/>
            <a:ext cx="2219770" cy="1167561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55948" y="5209603"/>
            <a:ext cx="2378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Oops!... I Did It Again</a:t>
            </a:r>
          </a:p>
        </p:txBody>
      </p:sp>
    </p:spTree>
    <p:extLst>
      <p:ext uri="{BB962C8B-B14F-4D97-AF65-F5344CB8AC3E}">
        <p14:creationId xmlns:p14="http://schemas.microsoft.com/office/powerpoint/2010/main" val="25800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51" y="-266031"/>
            <a:ext cx="2285779" cy="22857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8251" y="767992"/>
            <a:ext cx="2219770" cy="116756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some action randomly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36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21453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-100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290" y="1574599"/>
            <a:ext cx="2285779" cy="228577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4626" y="5220054"/>
            <a:ext cx="40893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But no wind this time, lucky!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0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240975" y="635373"/>
            <a:ext cx="27831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0.3*(-100)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+0.7*(-1+0.99*7.04)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=</a:t>
            </a:r>
            <a:r>
              <a:rPr lang="nb-NO" sz="2000" b="1" dirty="0">
                <a:solidFill>
                  <a:schemeClr val="tx2"/>
                </a:solidFill>
              </a:rPr>
              <a:t> -25.82</a:t>
            </a:r>
            <a:endParaRPr lang="en-US" sz="2000" b="1" dirty="0">
              <a:solidFill>
                <a:schemeClr val="tx2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5305" y="5028211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0.7 (it decreases over time) and gamma = 0.99 (it remains constant).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290" y="1574599"/>
            <a:ext cx="2285779" cy="2285779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5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>
                <a:solidFill>
                  <a:schemeClr val="tx2"/>
                </a:solidFill>
              </a:rPr>
              <a:t>2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→</a:t>
            </a:r>
            <a:r>
              <a:rPr lang="en-US" sz="2000" b="1" dirty="0">
                <a:solidFill>
                  <a:schemeClr val="tx2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414273" y="2259852"/>
            <a:ext cx="21115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7.04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32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is-IS" sz="2000" b="1" dirty="0">
                <a:solidFill>
                  <a:srgbClr val="44546A"/>
                </a:solidFill>
              </a:rPr>
              <a:t>→</a:t>
            </a:r>
            <a:r>
              <a:rPr lang="en-US" sz="2000" b="1" dirty="0">
                <a:solidFill>
                  <a:srgbClr val="44546A"/>
                </a:solidFill>
              </a:rPr>
              <a:t>)= -1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740188" y="2261848"/>
            <a:ext cx="213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23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+1.18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,go←)= 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89289" y="2264801"/>
            <a:ext cx="224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658362" y="3964960"/>
            <a:ext cx="213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,go↑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33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>
                <a:solidFill>
                  <a:schemeClr val="tx2"/>
                </a:solidFill>
              </a:rPr>
              <a:t> 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-0.8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89157" y="3978493"/>
            <a:ext cx="208015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solidFill>
                  <a:srgbClr val="44546A"/>
                </a:solidFill>
              </a:rPr>
              <a:t>Q(s</a:t>
            </a:r>
            <a:r>
              <a:rPr lang="en-US" sz="2000" b="1" baseline="-25000" dirty="0" smtClean="0">
                <a:solidFill>
                  <a:srgbClr val="44546A"/>
                </a:solidFill>
              </a:rPr>
              <a:t>34</a:t>
            </a:r>
            <a:r>
              <a:rPr lang="en-US" sz="2000" b="1" dirty="0" smtClean="0">
                <a:solidFill>
                  <a:srgbClr val="44546A"/>
                </a:solidFill>
              </a:rPr>
              <a:t>,go</a:t>
            </a:r>
            <a:r>
              <a:rPr lang="en-US" sz="2000" b="1" dirty="0">
                <a:solidFill>
                  <a:srgbClr val="44546A"/>
                </a:solidFill>
              </a:rPr>
              <a:t>↑)= </a:t>
            </a:r>
            <a:r>
              <a:rPr lang="en-US" sz="2000" b="1" dirty="0" smtClean="0">
                <a:solidFill>
                  <a:srgbClr val="44546A"/>
                </a:solidFill>
              </a:rPr>
              <a:t>7.12</a:t>
            </a:r>
            <a:endParaRPr lang="en-US" sz="2000" b="1" dirty="0">
              <a:solidFill>
                <a:srgbClr val="44546A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6002" y="4026105"/>
            <a:ext cx="8894003" cy="267765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Repeat this over and over again</a:t>
            </a:r>
            <a:r>
              <a:rPr lang="is-I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….</a:t>
            </a:r>
            <a:endParaRPr lang="en-US" sz="2800" dirty="0" smtClean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Eventually, the robot will learn the value of each action in every state.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By gradually decreasing the exploration probability </a:t>
            </a:r>
            <a:r>
              <a:rPr lang="el-GR" sz="2800" dirty="0"/>
              <a:t>ε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, the robot will be taking only the most rewarding path (on average).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Imagine this is a robot learning to walk, to jump, to run, to use tools and build things. Reinforcement learning could be the road to intelligent autonomous robots.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0290" y="1574599"/>
            <a:ext cx="2285779" cy="2285779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-36307" y="474872"/>
            <a:ext cx="1904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en-US" sz="2000" b="1" dirty="0" smtClean="0">
                <a:solidFill>
                  <a:schemeClr val="tx2"/>
                </a:solidFill>
              </a:rPr>
              <a:t>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304073" y="490581"/>
            <a:ext cx="246222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12</a:t>
            </a:r>
            <a:r>
              <a:rPr lang="en-US" sz="2000" b="1" dirty="0" smtClean="0">
                <a:solidFill>
                  <a:schemeClr val="tx2"/>
                </a:solidFill>
              </a:rPr>
              <a:t>,go↓</a:t>
            </a:r>
            <a:r>
              <a:rPr lang="en-US" sz="2000" b="1" dirty="0">
                <a:solidFill>
                  <a:schemeClr val="tx2"/>
                </a:solidFill>
              </a:rPr>
              <a:t>)= </a:t>
            </a:r>
            <a:r>
              <a:rPr lang="nb-NO" sz="2000" b="1" dirty="0">
                <a:solidFill>
                  <a:schemeClr val="tx2"/>
                </a:solidFill>
              </a:rPr>
              <a:t>-25.82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8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1827" y="-290440"/>
            <a:ext cx="2285779" cy="22857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14400" y="6101759"/>
            <a:ext cx="7541111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Observe the collected immediate reward as well as the next state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59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Reward = -1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8" y="474872"/>
            <a:ext cx="2481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-1+0.99*0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064746" y="499949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Q(s</a:t>
            </a:r>
            <a:r>
              <a:rPr lang="en-US" b="1" baseline="-25000" dirty="0" smtClean="0">
                <a:solidFill>
                  <a:srgbClr val="FF0000"/>
                </a:solidFill>
              </a:rPr>
              <a:t>12</a:t>
            </a:r>
            <a:r>
              <a:rPr lang="en-US" b="1" dirty="0" smtClean="0">
                <a:solidFill>
                  <a:srgbClr val="FF0000"/>
                </a:solidFill>
              </a:rPr>
              <a:t>,go↑</a:t>
            </a:r>
            <a:r>
              <a:rPr lang="en-US" b="1" dirty="0">
                <a:solidFill>
                  <a:srgbClr val="FF0000"/>
                </a:solidFill>
              </a:rPr>
              <a:t>)= </a:t>
            </a:r>
            <a:r>
              <a:rPr lang="en-US" b="1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400133" y="295935"/>
            <a:ext cx="736362" cy="883670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2184289" y="1200901"/>
            <a:ext cx="411260" cy="15980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16200000">
            <a:off x="2091818" y="707486"/>
            <a:ext cx="12012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B050"/>
                </a:solidFill>
                <a:latin typeface="Arial Narrow" charset="0"/>
                <a:ea typeface="Arial Narrow" charset="0"/>
                <a:cs typeface="Arial Narrow" charset="0"/>
              </a:rPr>
              <a:t>max</a:t>
            </a:r>
            <a:endParaRPr lang="en-US" sz="3200" b="1" dirty="0">
              <a:solidFill>
                <a:srgbClr val="00B050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cxnSp>
        <p:nvCxnSpPr>
          <p:cNvPr id="64" name="Straight Connector 63"/>
          <p:cNvCxnSpPr/>
          <p:nvPr/>
        </p:nvCxnSpPr>
        <p:spPr>
          <a:xfrm flipH="1">
            <a:off x="2865110" y="759066"/>
            <a:ext cx="291036" cy="255267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2868511" y="999873"/>
            <a:ext cx="277664" cy="155072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2832931" y="1418347"/>
            <a:ext cx="300375" cy="110305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2853265" y="1237548"/>
            <a:ext cx="280041" cy="69145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1783873" y="1321165"/>
            <a:ext cx="9930" cy="299596"/>
          </a:xfrm>
          <a:prstGeom prst="line">
            <a:avLst/>
          </a:prstGeom>
          <a:ln w="444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638881" y="1564236"/>
            <a:ext cx="248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00B050"/>
                </a:solidFill>
              </a:rPr>
              <a:t>Constant discount factor</a:t>
            </a:r>
            <a:endParaRPr lang="en-US" sz="1400" i="1" dirty="0">
              <a:solidFill>
                <a:srgbClr val="00B050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305" y="4812493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3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1827" y="-290440"/>
            <a:ext cx="2285779" cy="2285779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305" y="4812493"/>
            <a:ext cx="8894003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Update the Q-value of the previous state-action as: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New Q-value = (1-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)*(Old Q-value)</a:t>
            </a:r>
          </a:p>
          <a:p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                        +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alpha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*(immediate reward+ </a:t>
            </a:r>
            <a:r>
              <a:rPr lang="en-US" sz="2800" i="1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gamma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* (max Q-value in the next state)).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Here, alpha = 1 and gamma = 0.99. 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03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32029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6438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793230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18597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7620" y="354374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0" y="526205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037" y="2103851"/>
            <a:ext cx="1931070" cy="193107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141" y="0"/>
            <a:ext cx="2825781" cy="18378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41451" y="6415"/>
            <a:ext cx="1829440" cy="18378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037" y="852450"/>
            <a:ext cx="771997" cy="6762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890326" y="-1459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Terminal states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89771" y="19197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746148" y="186218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+10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88191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8191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01827" y="348145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16706" y="520331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88191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42235" y="1828516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342235" y="3512882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342235" y="516528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28599" y="1858418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8599" y="3542784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28599" y="5195191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319174" y="-40169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05538" y="-10267"/>
            <a:ext cx="190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Reward = -1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-36307" y="474872"/>
            <a:ext cx="19048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sz="2000" b="1" dirty="0" smtClean="0">
                <a:solidFill>
                  <a:schemeClr val="tx2"/>
                </a:solidFill>
              </a:rPr>
              <a:t>Q(s</a:t>
            </a:r>
            <a:r>
              <a:rPr lang="en-US" sz="2000" b="1" baseline="-25000" dirty="0" smtClean="0">
                <a:solidFill>
                  <a:schemeClr val="tx2"/>
                </a:solidFill>
              </a:rPr>
              <a:t>11</a:t>
            </a:r>
            <a:r>
              <a:rPr lang="en-US" sz="2000" b="1" dirty="0" smtClean="0">
                <a:solidFill>
                  <a:schemeClr val="tx2"/>
                </a:solidFill>
              </a:rPr>
              <a:t>,go</a:t>
            </a:r>
            <a:r>
              <a:rPr lang="is-IS" sz="2000" b="1" dirty="0" smtClean="0">
                <a:solidFill>
                  <a:schemeClr val="tx2"/>
                </a:solidFill>
              </a:rPr>
              <a:t>→</a:t>
            </a:r>
            <a:r>
              <a:rPr lang="en-US" sz="2000" b="1" dirty="0" smtClean="0">
                <a:solidFill>
                  <a:schemeClr val="tx2"/>
                </a:solidFill>
              </a:rPr>
              <a:t>)= -1</a:t>
            </a:r>
            <a:endParaRPr lang="en-US" sz="2000" b="1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-11738" y="2238017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22465" y="390031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>
                <a:solidFill>
                  <a:srgbClr val="FF0000"/>
                </a:solidFill>
              </a:rPr>
              <a:t>3</a:t>
            </a:r>
            <a:r>
              <a:rPr lang="en-US" baseline="-25000" dirty="0" smtClean="0">
                <a:solidFill>
                  <a:srgbClr val="FF0000"/>
                </a:solidFill>
              </a:rPr>
              <a:t>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-20090" y="557854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41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0956" y="490581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20956" y="2259852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88136" y="3919325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861471" y="226184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88136" y="5623264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42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888362" y="3964960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064440" y="397849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34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70209" y="5623263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43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64440" y="5601488"/>
            <a:ext cx="190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,go↑</a:t>
            </a:r>
            <a:r>
              <a:rPr lang="en-US" dirty="0">
                <a:solidFill>
                  <a:srgbClr val="FF0000"/>
                </a:solidFill>
              </a:rPr>
              <a:t>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,go↓</a:t>
            </a:r>
            <a:r>
              <a:rPr lang="en-US" dirty="0">
                <a:solidFill>
                  <a:srgbClr val="FF0000"/>
                </a:solidFill>
              </a:rPr>
              <a:t>)= 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is-IS" dirty="0" smtClean="0">
                <a:solidFill>
                  <a:srgbClr val="FF0000"/>
                </a:solidFill>
              </a:rPr>
              <a:t>→</a:t>
            </a:r>
            <a:r>
              <a:rPr lang="en-US" dirty="0" smtClean="0">
                <a:solidFill>
                  <a:srgbClr val="FF0000"/>
                </a:solidFill>
              </a:rPr>
              <a:t>)= </a:t>
            </a:r>
            <a:r>
              <a:rPr lang="en-US" dirty="0">
                <a:solidFill>
                  <a:srgbClr val="FF0000"/>
                </a:solidFill>
              </a:rPr>
              <a:t>0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44</a:t>
            </a:r>
            <a:r>
              <a:rPr lang="en-US" dirty="0" smtClean="0">
                <a:solidFill>
                  <a:srgbClr val="FF0000"/>
                </a:solidFill>
              </a:rPr>
              <a:t>,go</a:t>
            </a:r>
            <a:r>
              <a:rPr lang="en-US" dirty="0">
                <a:solidFill>
                  <a:srgbClr val="FF0000"/>
                </a:solidFill>
              </a:rPr>
              <a:t>←)=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1827" y="-290440"/>
            <a:ext cx="2285779" cy="2285779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371056" y="1646027"/>
            <a:ext cx="2219770" cy="1167561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4591440" y="1427792"/>
            <a:ext cx="2647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13</a:t>
            </a:r>
            <a:r>
              <a:rPr lang="en-US" dirty="0" smtClean="0">
                <a:solidFill>
                  <a:srgbClr val="FF0000"/>
                </a:solidFill>
              </a:rPr>
              <a:t>,anything)=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848436" y="1443691"/>
            <a:ext cx="2287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14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-100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989289" y="2264801"/>
            <a:ext cx="208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Q(s</a:t>
            </a:r>
            <a:r>
              <a:rPr lang="en-US" baseline="-25000" dirty="0" smtClean="0">
                <a:solidFill>
                  <a:srgbClr val="FF0000"/>
                </a:solidFill>
              </a:rPr>
              <a:t>24</a:t>
            </a:r>
            <a:r>
              <a:rPr lang="en-US" dirty="0" smtClean="0">
                <a:solidFill>
                  <a:srgbClr val="FF0000"/>
                </a:solidFill>
              </a:rPr>
              <a:t>,anything</a:t>
            </a:r>
            <a:r>
              <a:rPr lang="en-US" smtClean="0">
                <a:solidFill>
                  <a:srgbClr val="FF0000"/>
                </a:solidFill>
              </a:rPr>
              <a:t>)= 10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6127" y="5210396"/>
            <a:ext cx="7541111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Toss a coin and decide: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1) With a tiny probability 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choose some action randomly</a:t>
            </a:r>
          </a:p>
          <a:p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2) With a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big  probability </a:t>
            </a:r>
            <a:r>
              <a:rPr lang="en-US" sz="2800" dirty="0" smtClean="0"/>
              <a:t>1-</a:t>
            </a:r>
            <a:r>
              <a:rPr lang="el-GR" sz="2800" dirty="0" smtClean="0"/>
              <a:t>ε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: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ngsana New" charset="0"/>
                <a:ea typeface="Angsana New" charset="0"/>
                <a:cs typeface="Angsana New" charset="0"/>
              </a:rPr>
              <a:t>choose the action with the highest Q-value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ngsana New" charset="0"/>
              <a:ea typeface="Angsana New" charset="0"/>
              <a:cs typeface="Angsana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04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792</TotalTime>
  <Words>15720</Words>
  <Application>Microsoft Macintosh PowerPoint</Application>
  <PresentationFormat>On-screen Show (4:3)</PresentationFormat>
  <Paragraphs>3632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Angsana New</vt:lpstr>
      <vt:lpstr>Arial Narrow</vt:lpstr>
      <vt:lpstr>Calibri</vt:lpstr>
      <vt:lpstr>Calibri Light</vt:lpstr>
      <vt:lpstr>Arial</vt:lpstr>
      <vt:lpstr>Office Theme</vt:lpstr>
      <vt:lpstr>Q-Learning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144</cp:revision>
  <dcterms:created xsi:type="dcterms:W3CDTF">2018-04-27T16:04:11Z</dcterms:created>
  <dcterms:modified xsi:type="dcterms:W3CDTF">2018-06-24T10:02:11Z</dcterms:modified>
</cp:coreProperties>
</file>

<file path=docProps/thumbnail.jpeg>
</file>